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8" r:id="rId2"/>
    <p:sldId id="261" r:id="rId3"/>
    <p:sldId id="280" r:id="rId4"/>
    <p:sldId id="284" r:id="rId5"/>
    <p:sldId id="283" r:id="rId6"/>
    <p:sldId id="289" r:id="rId7"/>
    <p:sldId id="294" r:id="rId8"/>
    <p:sldId id="295" r:id="rId9"/>
    <p:sldId id="296" r:id="rId10"/>
    <p:sldId id="286" r:id="rId11"/>
    <p:sldId id="287" r:id="rId12"/>
    <p:sldId id="292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79FF"/>
    <a:srgbClr val="49E56A"/>
    <a:srgbClr val="FF635B"/>
    <a:srgbClr val="57A7FF"/>
    <a:srgbClr val="FF9F9A"/>
    <a:srgbClr val="D0BBFF"/>
    <a:srgbClr val="97F0AA"/>
    <a:srgbClr val="92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6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2BA4-5CF2-DC7F-27C2-E6E6F414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B2ACF-7119-B344-5EDF-8EAD5744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303B0-1FA1-1200-15E5-A11A3698E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 (if time)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86581-DC14-654B-7C96-AEC81E6D5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6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54664-8D11-6034-68FB-1DF0004D5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85096-D8A6-7B88-7BF9-0F2E37BC7B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722FD-10B8-B0EA-4B76-DAD6252F3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EF2AD-C732-2505-3120-CA347BEE4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5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AB5AA-3CBF-4751-990A-BFB293BE48FD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ECD6-A4D5-4A9A-A9DC-6337868098D7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A904-DC21-4989-A92C-481385945FC0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2A75-D850-4864-B941-84CDCFCCBD78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ABFE-DA24-478B-922C-38F603A170E7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7DEA-F947-49DA-8830-2EB8F4FA7BA0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2A8F4-58F1-4A80-A559-D91951F45D61}" type="datetime1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8CC5-C660-4F03-99E9-CB96131D1AFB}" type="datetime1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BED52-CE2A-4FD3-96DD-A77CB6DD7203}" type="datetime1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6B9B-57B5-4146-B7DB-7A8431C6BD84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A3D7-288B-4213-8A30-471BD92EC697}" type="datetime1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C822A-2731-4229-B046-F8D8A8AFBD44}" type="datetime1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7A39-DE79-3D0F-6EAA-DADAEDE50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4834" y="158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3546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dirty="0"/>
              <a:t>Nathan L. Butler and Dr. Geoffrey A. Hollinger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009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Collaborative Robotics and Intelligent Systems (CoRIS) Institute</a:t>
            </a:r>
          </a:p>
          <a:p>
            <a:r>
              <a:rPr lang="en-US" i="1" dirty="0"/>
              <a:t>Oregon State University</a:t>
            </a:r>
          </a:p>
        </p:txBody>
      </p:sp>
      <p:pic>
        <p:nvPicPr>
          <p:cNvPr id="102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46E72D6-DEE0-7FF5-5D13-5F8AC709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348894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28215-0D63-7D26-13D8-66F513A3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3CBA4E4-286B-59FF-3DE6-AC58E609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139456"/>
            <a:ext cx="7943852" cy="48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6419984-DA7F-77AF-67CD-6636B301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4226671"/>
            <a:ext cx="5486411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Increased disturbances -&gt; greater benefit from global coordination</a:t>
            </a:r>
          </a:p>
        </p:txBody>
      </p:sp>
      <p:pic>
        <p:nvPicPr>
          <p:cNvPr id="11" name="Picture 10" descr="A graph of a bar graph&#10;&#10;AI-generated content may be incorrect.">
            <a:extLst>
              <a:ext uri="{FF2B5EF4-FFF2-40B4-BE49-F238E27FC236}">
                <a16:creationId xmlns:a16="http://schemas.microsoft.com/office/drawing/2014/main" id="{1C52C780-AF11-1049-AC1A-2DD88EDC7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92" y="946849"/>
            <a:ext cx="5486411" cy="2423165"/>
          </a:xfrm>
          <a:prstGeom prst="rect">
            <a:avLst/>
          </a:prstGeom>
        </p:spPr>
      </p:pic>
      <p:pic>
        <p:nvPicPr>
          <p:cNvPr id="13" name="Picture 12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4ACE2F36-9C9F-2993-90C7-DD86C65B6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93" y="3591301"/>
            <a:ext cx="5486411" cy="2423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120676"/>
            <a:ext cx="576704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Four algorithms: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AB250-A45F-C708-2E0D-096D8F198951}"/>
              </a:ext>
            </a:extLst>
          </p:cNvPr>
          <p:cNvSpPr txBox="1"/>
          <p:nvPr/>
        </p:nvSpPr>
        <p:spPr>
          <a:xfrm>
            <a:off x="7878294" y="754262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 Robots, 30 Tasks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02D72-2609-73E8-2074-85E5AC146084}"/>
              </a:ext>
            </a:extLst>
          </p:cNvPr>
          <p:cNvSpPr txBox="1"/>
          <p:nvPr/>
        </p:nvSpPr>
        <p:spPr>
          <a:xfrm>
            <a:off x="7878294" y="3416900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Robots, 20 Tasks</a:t>
            </a:r>
          </a:p>
        </p:txBody>
      </p: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4165498-5D91-B7FE-FE7F-DBC60E14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88169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05" y="3999246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0313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3516925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Contact: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BACDF-893E-AE24-4A4F-CE018ACE1174}"/>
              </a:ext>
            </a:extLst>
          </p:cNvPr>
          <p:cNvSpPr/>
          <p:nvPr/>
        </p:nvSpPr>
        <p:spPr>
          <a:xfrm>
            <a:off x="8769096" y="1387070"/>
            <a:ext cx="1727675" cy="17276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QR TO WEBSITE 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6033923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675FDBA3-66B4-33C0-5A3E-44DD3654AE18}"/>
              </a:ext>
            </a:extLst>
          </p:cNvPr>
          <p:cNvSpPr/>
          <p:nvPr/>
        </p:nvSpPr>
        <p:spPr>
          <a:xfrm>
            <a:off x="-21435" y="1026235"/>
            <a:ext cx="12143759" cy="44571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AD52F567-AA18-4A06-D888-8768FA5B0B75}"/>
              </a:ext>
            </a:extLst>
          </p:cNvPr>
          <p:cNvSpPr/>
          <p:nvPr/>
        </p:nvSpPr>
        <p:spPr>
          <a:xfrm rot="11106912">
            <a:off x="2966785" y="1082035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4DC9AB-260B-7E78-EAD1-3438E1E39211}"/>
              </a:ext>
            </a:extLst>
          </p:cNvPr>
          <p:cNvGrpSpPr/>
          <p:nvPr/>
        </p:nvGrpSpPr>
        <p:grpSpPr>
          <a:xfrm>
            <a:off x="193545" y="186097"/>
            <a:ext cx="1937570" cy="809853"/>
            <a:chOff x="157526" y="-337962"/>
            <a:chExt cx="1937570" cy="809853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1D852C6-DB85-6168-6AA3-2F76B41D62A2}"/>
                </a:ext>
              </a:extLst>
            </p:cNvPr>
            <p:cNvSpPr/>
            <p:nvPr/>
          </p:nvSpPr>
          <p:spPr>
            <a:xfrm rot="8100000">
              <a:off x="157526" y="-330678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1FF27649-72E7-2A45-E152-80670E9BECF2}"/>
                </a:ext>
              </a:extLst>
            </p:cNvPr>
            <p:cNvSpPr/>
            <p:nvPr/>
          </p:nvSpPr>
          <p:spPr>
            <a:xfrm rot="8100000">
              <a:off x="725027" y="-337962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14E111FE-1B1F-A485-A1ED-19E9EB69D828}"/>
                </a:ext>
              </a:extLst>
            </p:cNvPr>
            <p:cNvSpPr/>
            <p:nvPr/>
          </p:nvSpPr>
          <p:spPr>
            <a:xfrm rot="8100000">
              <a:off x="1292528" y="-330677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76166A7-8C43-E510-18DB-B58F5AAADC6D}"/>
              </a:ext>
            </a:extLst>
          </p:cNvPr>
          <p:cNvSpPr/>
          <p:nvPr/>
        </p:nvSpPr>
        <p:spPr>
          <a:xfrm>
            <a:off x="-343777" y="770269"/>
            <a:ext cx="2698551" cy="269879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573EE4E9-87DF-687F-13F8-541CFB563911}"/>
              </a:ext>
            </a:extLst>
          </p:cNvPr>
          <p:cNvSpPr/>
          <p:nvPr/>
        </p:nvSpPr>
        <p:spPr>
          <a:xfrm rot="20884359">
            <a:off x="8336373" y="4909782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DE75BE9-20F9-EA77-C4A1-F64EC541E8F6}"/>
              </a:ext>
            </a:extLst>
          </p:cNvPr>
          <p:cNvSpPr/>
          <p:nvPr/>
        </p:nvSpPr>
        <p:spPr>
          <a:xfrm rot="13090487">
            <a:off x="6649078" y="3088340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A6EE-C0D8-2C53-6F21-7CB8DB76EBC0}"/>
              </a:ext>
            </a:extLst>
          </p:cNvPr>
          <p:cNvGrpSpPr/>
          <p:nvPr/>
        </p:nvGrpSpPr>
        <p:grpSpPr>
          <a:xfrm rot="1323749">
            <a:off x="2826010" y="3358482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BF2D54-D75F-5748-BC4A-E2010BF6E6C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D02B7005-5A50-106C-1878-A4A46E92DAF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69E663-8430-1603-B5BB-47CA849022CD}"/>
              </a:ext>
            </a:extLst>
          </p:cNvPr>
          <p:cNvSpPr/>
          <p:nvPr/>
        </p:nvSpPr>
        <p:spPr>
          <a:xfrm>
            <a:off x="1966146" y="659582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9EE33-5859-02F0-A916-4DD99843BFE5}"/>
              </a:ext>
            </a:extLst>
          </p:cNvPr>
          <p:cNvGrpSpPr/>
          <p:nvPr/>
        </p:nvGrpSpPr>
        <p:grpSpPr>
          <a:xfrm rot="846442">
            <a:off x="8114971" y="476132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7FFE64-43B1-5788-35F2-F173A7A128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BB99654E-2C1F-1F39-CB81-5AC0C69E07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4972CE-B174-948C-CE3B-7D2635492029}"/>
              </a:ext>
            </a:extLst>
          </p:cNvPr>
          <p:cNvGrpSpPr/>
          <p:nvPr/>
        </p:nvGrpSpPr>
        <p:grpSpPr>
          <a:xfrm rot="216018" flipH="1">
            <a:off x="9812318" y="59138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E5A82A-F43D-D1F3-A79B-D78C003555D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BBAECB51-C548-0AF9-8CD4-D9819B3EDA1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C482B8A-A261-FCAA-52BF-38124D003DA0}"/>
              </a:ext>
            </a:extLst>
          </p:cNvPr>
          <p:cNvSpPr/>
          <p:nvPr/>
        </p:nvSpPr>
        <p:spPr>
          <a:xfrm>
            <a:off x="7821400" y="5347133"/>
            <a:ext cx="4370600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1B1AF49-81AC-3D05-E9B6-C4EFF5CB23A6}"/>
              </a:ext>
            </a:extLst>
          </p:cNvPr>
          <p:cNvSpPr/>
          <p:nvPr/>
        </p:nvSpPr>
        <p:spPr>
          <a:xfrm>
            <a:off x="-21434" y="5216695"/>
            <a:ext cx="1253188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F3791C-6079-D616-FC74-567B828E006D}"/>
              </a:ext>
            </a:extLst>
          </p:cNvPr>
          <p:cNvCxnSpPr>
            <a:cxnSpLocks/>
          </p:cNvCxnSpPr>
          <p:nvPr/>
        </p:nvCxnSpPr>
        <p:spPr>
          <a:xfrm flipH="1">
            <a:off x="6747741" y="4793680"/>
            <a:ext cx="1213374" cy="164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75ACD9-CC69-2880-C1F3-9128835D5D30}"/>
              </a:ext>
            </a:extLst>
          </p:cNvPr>
          <p:cNvCxnSpPr>
            <a:cxnSpLocks/>
          </p:cNvCxnSpPr>
          <p:nvPr/>
        </p:nvCxnSpPr>
        <p:spPr>
          <a:xfrm flipH="1" flipV="1">
            <a:off x="7746514" y="4201213"/>
            <a:ext cx="359468" cy="458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5497BC-8F33-1AE9-BE08-43B6998F3F9E}"/>
              </a:ext>
            </a:extLst>
          </p:cNvPr>
          <p:cNvGrpSpPr/>
          <p:nvPr/>
        </p:nvGrpSpPr>
        <p:grpSpPr>
          <a:xfrm rot="10280348" flipH="1">
            <a:off x="2797439" y="152298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79A49AE-C884-37D5-32F0-1CDED56662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Flowchart: Manual Operation 95">
              <a:extLst>
                <a:ext uri="{FF2B5EF4-FFF2-40B4-BE49-F238E27FC236}">
                  <a16:creationId xmlns:a16="http://schemas.microsoft.com/office/drawing/2014/main" id="{467D5977-062D-117F-DB64-A7B57E18DAD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94CC36-1FDE-55A9-759F-704EFEACD436}"/>
              </a:ext>
            </a:extLst>
          </p:cNvPr>
          <p:cNvCxnSpPr>
            <a:cxnSpLocks/>
          </p:cNvCxnSpPr>
          <p:nvPr/>
        </p:nvCxnSpPr>
        <p:spPr>
          <a:xfrm flipH="1" flipV="1">
            <a:off x="3008126" y="1750695"/>
            <a:ext cx="232705" cy="9411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A498EE4-2999-732E-3C03-5659EC7F04B9}"/>
              </a:ext>
            </a:extLst>
          </p:cNvPr>
          <p:cNvGrpSpPr/>
          <p:nvPr/>
        </p:nvGrpSpPr>
        <p:grpSpPr>
          <a:xfrm>
            <a:off x="1785949" y="2099984"/>
            <a:ext cx="5969914" cy="2989215"/>
            <a:chOff x="1785949" y="2099984"/>
            <a:chExt cx="5969914" cy="298921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FA6FC8E-2F20-52D0-0CCC-2111953A077C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E28FC55-400B-3C5C-4C00-D78CB8073F5C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744215D-8BE9-7AFE-6EC4-8A8D819A075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7" name="Flowchart: Manual Operation 16">
                  <a:extLst>
                    <a:ext uri="{FF2B5EF4-FFF2-40B4-BE49-F238E27FC236}">
                      <a16:creationId xmlns:a16="http://schemas.microsoft.com/office/drawing/2014/main" id="{07FAA344-C6D9-5E0F-D913-129DD6558CD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256ED9D-63AC-8CE6-CE6D-B92C0ED47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06027-AA5E-6236-1AAE-735EA8BC7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B8D294E-9B0D-762E-3244-7116B26285C6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E9821D9-EF69-2460-B063-780D7EB54CC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Flowchart: Manual Operation 36">
                <a:extLst>
                  <a:ext uri="{FF2B5EF4-FFF2-40B4-BE49-F238E27FC236}">
                    <a16:creationId xmlns:a16="http://schemas.microsoft.com/office/drawing/2014/main" id="{BFC01008-2D24-34A9-862B-6E62A0F2458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AC87705-EB09-69F4-FFBA-AEC3AB0DF415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862B336-DDF2-2DCC-AFC9-A6282577171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Flowchart: Manual Operation 42">
                <a:extLst>
                  <a:ext uri="{FF2B5EF4-FFF2-40B4-BE49-F238E27FC236}">
                    <a16:creationId xmlns:a16="http://schemas.microsoft.com/office/drawing/2014/main" id="{0F02DA18-FAD9-EAC2-F376-DB14E306BE2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E849353-5E6E-0F5F-E1FC-EA4B3B79FB2D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C4800F9-9B56-F9DB-E87B-39489F6CEA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D10CB7CD-6A36-F00A-E5BF-8C12818283C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2E3C714-DC95-35CF-A240-33098FADAB76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F192110-8960-870D-CDB9-32BD03125B9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Flowchart: Manual Operation 69">
                <a:extLst>
                  <a:ext uri="{FF2B5EF4-FFF2-40B4-BE49-F238E27FC236}">
                    <a16:creationId xmlns:a16="http://schemas.microsoft.com/office/drawing/2014/main" id="{3F110E7A-96F4-3033-BB62-030B31FE60A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F72F1E8-66FB-03E9-E951-A55112369A1A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25EDEE8-FD70-CC70-EEFE-8547DD6EBEE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3" name="Flowchart: Manual Operation 72">
                <a:extLst>
                  <a:ext uri="{FF2B5EF4-FFF2-40B4-BE49-F238E27FC236}">
                    <a16:creationId xmlns:a16="http://schemas.microsoft.com/office/drawing/2014/main" id="{BB581FC7-7E32-0337-1F1F-370880FF55B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BC10D69-A562-3C51-E61E-7EAB26CF9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1E9BB06-556F-5363-FC50-B4ABC24027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F65CE94-5996-1556-E26C-7AA5F226C557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42CAC9-08F7-C9F5-A43E-65A68167B299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95C6E9-5313-9681-E45B-8D5679805A64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F8B61C6-22FE-3E54-D766-ED900F5A5D98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926C40-5311-C9CA-E3F3-4323AB7C99B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Flowchart: Manual Operation 50">
                <a:extLst>
                  <a:ext uri="{FF2B5EF4-FFF2-40B4-BE49-F238E27FC236}">
                    <a16:creationId xmlns:a16="http://schemas.microsoft.com/office/drawing/2014/main" id="{08BF67E3-012B-1709-7514-67A6B0E67EC7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7AC923-9C79-0E23-E550-6F44B9EE51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2F4410D-A4EB-262A-B5C8-B7E3E265E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57C12A8-4551-A55D-B24D-8711A0997BF8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BC3C820-FC52-8682-4E62-ADF89880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82AB66-EBB7-5A23-7C43-A4B86A2009EC}"/>
              </a:ext>
            </a:extLst>
          </p:cNvPr>
          <p:cNvSpPr/>
          <p:nvPr/>
        </p:nvSpPr>
        <p:spPr>
          <a:xfrm>
            <a:off x="7920265" y="1374583"/>
            <a:ext cx="3811981" cy="8997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Deploying multi-robot team in marine under-ice environments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FD9AA-24B1-4B22-D2EB-F88B67F5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8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9FFE1A5-D618-5945-8F14-9D587278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704432"/>
            <a:chOff x="6183020" y="2325378"/>
            <a:chExt cx="2165979" cy="70443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10C1FE9-7B16-ADCC-8937-F563E7424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0173" y="2788674"/>
              <a:ext cx="288192" cy="24113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BE6694E-5923-D22A-59CA-54ED80866015}"/>
                </a:ext>
              </a:extLst>
            </p:cNvPr>
            <p:cNvCxnSpPr>
              <a:cxnSpLocks/>
            </p:cNvCxnSpPr>
            <p:nvPr/>
          </p:nvCxnSpPr>
          <p:spPr>
            <a:xfrm>
              <a:off x="7617447" y="2788674"/>
              <a:ext cx="288192" cy="24113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66879" y="2391164"/>
                <a:ext cx="1747365" cy="2354947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Stochastic Multiagent Orienteering Problem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C4758C8-03A8-E857-B54A-60B9A42AB6A0}"/>
              </a:ext>
            </a:extLst>
          </p:cNvPr>
          <p:cNvSpPr/>
          <p:nvPr/>
        </p:nvSpPr>
        <p:spPr>
          <a:xfrm>
            <a:off x="10669777" y="3652079"/>
            <a:ext cx="534784" cy="534784"/>
          </a:xfrm>
          <a:prstGeom prst="ellipse">
            <a:avLst/>
          </a:prstGeom>
          <a:solidFill>
            <a:srgbClr val="FF9F9A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34D64B-0D25-B734-FE65-9C771146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CE7D2F6B-2F73-4B33-5605-05CB945E9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B9B1E1F-89ED-78B3-34D6-1D33F26135FF}"/>
              </a:ext>
            </a:extLst>
          </p:cNvPr>
          <p:cNvGrpSpPr/>
          <p:nvPr/>
        </p:nvGrpSpPr>
        <p:grpSpPr>
          <a:xfrm>
            <a:off x="6183020" y="1700794"/>
            <a:ext cx="5969914" cy="2989215"/>
            <a:chOff x="1785949" y="2099984"/>
            <a:chExt cx="5969914" cy="29892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3C260C-B835-1F4D-2DB6-72B7169DEA07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71EA7B-D3B3-9D13-0E85-147380A0D308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8032CC9-3A18-D6B1-D989-726093D5A9B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35" name="Flowchart: Manual Operation 34">
                  <a:extLst>
                    <a:ext uri="{FF2B5EF4-FFF2-40B4-BE49-F238E27FC236}">
                      <a16:creationId xmlns:a16="http://schemas.microsoft.com/office/drawing/2014/main" id="{5A5BE26A-C43A-E145-4F7B-945AFD23D21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23ECC3D-A419-0A9A-8600-1BC374B84C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0B4AE73-EF78-90F0-8523-D356B8E5F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AB04AE-0D6D-2833-024B-D643132E5A95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DC47C6F-671C-DD74-06BB-26BB805116C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" name="Flowchart: Manual Operation 29">
                <a:extLst>
                  <a:ext uri="{FF2B5EF4-FFF2-40B4-BE49-F238E27FC236}">
                    <a16:creationId xmlns:a16="http://schemas.microsoft.com/office/drawing/2014/main" id="{3C0B9955-7EFD-9897-6608-B216FBD96E2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3B945C-4214-62CE-81F3-775F7ED439A0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550F237-51D1-EC40-4F11-E18839B4A4E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8" name="Flowchart: Manual Operation 27">
                <a:extLst>
                  <a:ext uri="{FF2B5EF4-FFF2-40B4-BE49-F238E27FC236}">
                    <a16:creationId xmlns:a16="http://schemas.microsoft.com/office/drawing/2014/main" id="{7CB85EA9-5BDA-6856-837D-5F313B444A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B076CA-53D0-E96B-1768-6731BF036E46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AF623DC-F7A3-AC7D-17DD-6A775BEF476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" name="Flowchart: Manual Operation 25">
                <a:extLst>
                  <a:ext uri="{FF2B5EF4-FFF2-40B4-BE49-F238E27FC236}">
                    <a16:creationId xmlns:a16="http://schemas.microsoft.com/office/drawing/2014/main" id="{EBD2EC7E-CDD8-7B20-6954-4F6484F57B2F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29410F-C3A6-A34E-1E61-DC30AF12B0D7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9F05C93-CEC0-CF7A-D3E9-5E51D20ECF6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Flowchart: Manual Operation 23">
                <a:extLst>
                  <a:ext uri="{FF2B5EF4-FFF2-40B4-BE49-F238E27FC236}">
                    <a16:creationId xmlns:a16="http://schemas.microsoft.com/office/drawing/2014/main" id="{3C36BADF-1420-DBE5-3140-389E6723EE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E2AD0C-B73C-7B4C-1565-A5002D9A42A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578D106-0C90-52E8-71D7-AA6D1745B84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2" name="Flowchart: Manual Operation 21">
                <a:extLst>
                  <a:ext uri="{FF2B5EF4-FFF2-40B4-BE49-F238E27FC236}">
                    <a16:creationId xmlns:a16="http://schemas.microsoft.com/office/drawing/2014/main" id="{A37BAD75-A8F1-24D6-7AAA-CCCCE02A42F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5C29F8F-497A-6402-9EB2-AF674F6F2A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478F8F5-C0F1-B5AF-EC9A-2226306373BE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2AEDE-8A14-2CB9-D256-275270E7C8A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30CC73-D84D-1465-A3A2-FB3A9F436E3E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1529A5-FEAD-23AF-FDA3-49349947FAB1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F7B476-0E6B-B105-3CC5-53EFDFF3A66F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945A5C1-591D-D778-572D-37BA9DD465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0" name="Flowchart: Manual Operation 19">
                <a:extLst>
                  <a:ext uri="{FF2B5EF4-FFF2-40B4-BE49-F238E27FC236}">
                    <a16:creationId xmlns:a16="http://schemas.microsoft.com/office/drawing/2014/main" id="{B1108F84-9AE0-28B8-7AFE-F5C9072A6CF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0061DB0-F88E-C926-8E83-7A5BC467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2B1F4E-AC7F-A969-0D0B-36BB3DF06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E6BDC2-7520-22FF-B6D4-41038ABDFE06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3A26E2-4BD4-F980-35CE-6DA98F646EB0}"/>
              </a:ext>
            </a:extLst>
          </p:cNvPr>
          <p:cNvGrpSpPr/>
          <p:nvPr/>
        </p:nvGrpSpPr>
        <p:grpSpPr>
          <a:xfrm>
            <a:off x="8668697" y="1644448"/>
            <a:ext cx="3384502" cy="3097452"/>
            <a:chOff x="5596720" y="1878046"/>
            <a:chExt cx="3384502" cy="309745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299425D-4AEA-FD81-6201-4287649B58EF}"/>
                </a:ext>
              </a:extLst>
            </p:cNvPr>
            <p:cNvGrpSpPr/>
            <p:nvPr/>
          </p:nvGrpSpPr>
          <p:grpSpPr>
            <a:xfrm>
              <a:off x="5596720" y="1878046"/>
              <a:ext cx="3384502" cy="3097452"/>
              <a:chOff x="5474511" y="1963770"/>
              <a:chExt cx="3384502" cy="309745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40DD83F-6237-1510-AFA0-496AA8056400}"/>
                  </a:ext>
                </a:extLst>
              </p:cNvPr>
              <p:cNvGrpSpPr/>
              <p:nvPr/>
            </p:nvGrpSpPr>
            <p:grpSpPr>
              <a:xfrm>
                <a:off x="5474511" y="1963770"/>
                <a:ext cx="1432057" cy="2618744"/>
                <a:chOff x="5617946" y="1868146"/>
                <a:chExt cx="1432057" cy="26187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A2C4506-7B51-1600-065E-4509A21DF45F}"/>
                    </a:ext>
                  </a:extLst>
                </p:cNvPr>
                <p:cNvSpPr/>
                <p:nvPr/>
              </p:nvSpPr>
              <p:spPr>
                <a:xfrm>
                  <a:off x="6791084" y="1868146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0273F17-A29B-D9B9-5E1D-9D8BD1614E54}"/>
                    </a:ext>
                  </a:extLst>
                </p:cNvPr>
                <p:cNvSpPr/>
                <p:nvPr/>
              </p:nvSpPr>
              <p:spPr>
                <a:xfrm>
                  <a:off x="5940241" y="3097923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A007CB1E-7F90-233B-F624-AEF2121DF51E}"/>
                    </a:ext>
                  </a:extLst>
                </p:cNvPr>
                <p:cNvSpPr/>
                <p:nvPr/>
              </p:nvSpPr>
              <p:spPr>
                <a:xfrm>
                  <a:off x="5617946" y="4227971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08A546C-BC64-AC95-9EF1-85075B0C8AE4}"/>
                  </a:ext>
                </a:extLst>
              </p:cNvPr>
              <p:cNvSpPr/>
              <p:nvPr/>
            </p:nvSpPr>
            <p:spPr>
              <a:xfrm>
                <a:off x="7476514" y="3427022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779DA1E-BD8F-00F6-0E3D-D5B9A0D3299D}"/>
                  </a:ext>
                </a:extLst>
              </p:cNvPr>
              <p:cNvSpPr/>
              <p:nvPr/>
            </p:nvSpPr>
            <p:spPr>
              <a:xfrm>
                <a:off x="7429772" y="4802303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A22F074-DFB5-2670-D4AF-3D0C00614D94}"/>
                  </a:ext>
                </a:extLst>
              </p:cNvPr>
              <p:cNvSpPr/>
              <p:nvPr/>
            </p:nvSpPr>
            <p:spPr>
              <a:xfrm>
                <a:off x="8600094" y="3794747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AD1F6C6-5FE1-DC7D-9BF8-A457D54E3431}"/>
                </a:ext>
              </a:extLst>
            </p:cNvPr>
            <p:cNvCxnSpPr>
              <a:cxnSpLocks/>
            </p:cNvCxnSpPr>
            <p:nvPr/>
          </p:nvCxnSpPr>
          <p:spPr>
            <a:xfrm>
              <a:off x="6259037" y="3303085"/>
              <a:ext cx="1292944" cy="21117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6EBD789-317F-CBE8-53E6-9DF12068C052}"/>
                </a:ext>
              </a:extLst>
            </p:cNvPr>
            <p:cNvCxnSpPr>
              <a:cxnSpLocks/>
            </p:cNvCxnSpPr>
            <p:nvPr/>
          </p:nvCxnSpPr>
          <p:spPr>
            <a:xfrm>
              <a:off x="5899580" y="4434169"/>
              <a:ext cx="1535570" cy="47210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F473AF1-31C1-A6D5-6797-35CD3015B40F}"/>
                </a:ext>
              </a:extLst>
            </p:cNvPr>
            <p:cNvCxnSpPr>
              <a:cxnSpLocks/>
            </p:cNvCxnSpPr>
            <p:nvPr/>
          </p:nvCxnSpPr>
          <p:spPr>
            <a:xfrm>
              <a:off x="7665926" y="3621809"/>
              <a:ext cx="0" cy="104583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D91D6D-B881-CC39-3FFE-914997E01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8695" y="3888868"/>
              <a:ext cx="908417" cy="82771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FD8BB1A-81B2-767D-278A-79BD42F15FAB}"/>
                </a:ext>
              </a:extLst>
            </p:cNvPr>
            <p:cNvCxnSpPr>
              <a:cxnSpLocks/>
            </p:cNvCxnSpPr>
            <p:nvPr/>
          </p:nvCxnSpPr>
          <p:spPr>
            <a:xfrm>
              <a:off x="7899940" y="3489861"/>
              <a:ext cx="756083" cy="25523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827946-DB8F-880F-6F8D-24258EEDBD71}"/>
              </a:ext>
            </a:extLst>
          </p:cNvPr>
          <p:cNvGrpSpPr/>
          <p:nvPr/>
        </p:nvGrpSpPr>
        <p:grpSpPr>
          <a:xfrm>
            <a:off x="138803" y="1788496"/>
            <a:ext cx="5969914" cy="2989215"/>
            <a:chOff x="1785949" y="2099984"/>
            <a:chExt cx="5969914" cy="298921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EC6E1BE-449E-4973-F649-594A9F1C9A8D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F223C4A-0EBD-62A6-34EC-3B1470A90BC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7B6953EE-BCC7-8C5B-E452-38212F67ADB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86" name="Flowchart: Manual Operation 85">
                  <a:extLst>
                    <a:ext uri="{FF2B5EF4-FFF2-40B4-BE49-F238E27FC236}">
                      <a16:creationId xmlns:a16="http://schemas.microsoft.com/office/drawing/2014/main" id="{7879706D-0C0B-3A11-A14E-C41F04F1000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154C7A2-861C-DD9E-2C58-844E818437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4C5FA8-33B8-184C-8D80-7B33439E6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BDBCF96-67E9-5E45-A3E3-175702419B5F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8D3AB79-7742-AE62-ED97-641EA5E21A0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1" name="Flowchart: Manual Operation 80">
                <a:extLst>
                  <a:ext uri="{FF2B5EF4-FFF2-40B4-BE49-F238E27FC236}">
                    <a16:creationId xmlns:a16="http://schemas.microsoft.com/office/drawing/2014/main" id="{50CE5B48-CFC2-FA8F-CAE2-7800CFB96F0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EA1F1AA-2F15-BDCF-9577-CD30ED8E31D1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983B13D-8926-E884-E961-485E93B22CD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9" name="Flowchart: Manual Operation 78">
                <a:extLst>
                  <a:ext uri="{FF2B5EF4-FFF2-40B4-BE49-F238E27FC236}">
                    <a16:creationId xmlns:a16="http://schemas.microsoft.com/office/drawing/2014/main" id="{4FA7C46C-8DA7-B159-FCF1-711928F208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B6B4067-A314-4212-8E52-E79C1EF98E7A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3AC6A73-8BAE-8A66-6B4E-ED991F85038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7" name="Flowchart: Manual Operation 76">
                <a:extLst>
                  <a:ext uri="{FF2B5EF4-FFF2-40B4-BE49-F238E27FC236}">
                    <a16:creationId xmlns:a16="http://schemas.microsoft.com/office/drawing/2014/main" id="{24D4A5E5-CE00-8E88-BBD7-B466D8F9F4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44C16CD-E18E-3531-2BBD-2D18B67B65CE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34D8260-D214-BD21-44B7-73EDFCCF302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5" name="Flowchart: Manual Operation 74">
                <a:extLst>
                  <a:ext uri="{FF2B5EF4-FFF2-40B4-BE49-F238E27FC236}">
                    <a16:creationId xmlns:a16="http://schemas.microsoft.com/office/drawing/2014/main" id="{18F07C02-1DE4-EB43-3B13-F999EFA3BC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0B925D-E2A0-DC44-32EE-CA76735BF076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1873699-128C-1C49-6B31-4438B71B7DB6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3" name="Flowchart: Manual Operation 72">
                <a:extLst>
                  <a:ext uri="{FF2B5EF4-FFF2-40B4-BE49-F238E27FC236}">
                    <a16:creationId xmlns:a16="http://schemas.microsoft.com/office/drawing/2014/main" id="{A9164BCF-9822-D40A-21C9-E1ABCCF1163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A8F64F-7F27-F3F5-DA64-68A0EA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E19944-BDAB-67F9-DE6C-10CEF85E5C53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F46D5AC-71FB-D5B6-341C-AD72C3E698EE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91C1404-10A5-0209-FB04-F6BEC2E83B09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8FE4120-ECB6-00EC-FB39-380ACFAA8CC3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6FDA6F5-D0D5-B341-8A9D-6089701782A0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AC44EA3-B090-D086-0FCB-99D4EDA490E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1" name="Flowchart: Manual Operation 70">
                <a:extLst>
                  <a:ext uri="{FF2B5EF4-FFF2-40B4-BE49-F238E27FC236}">
                    <a16:creationId xmlns:a16="http://schemas.microsoft.com/office/drawing/2014/main" id="{BA23E059-167A-FE18-E6E1-AD74F50B49A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76AFFA-60B9-6079-C76E-0DBAE279F1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E54F709-E934-B230-71D4-C3C3A41CA6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BFBA052-7437-446A-0CBF-6F3C1416D814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A1EDBCD-FCDC-5900-6854-3A82BFD3C3D6}"/>
              </a:ext>
            </a:extLst>
          </p:cNvPr>
          <p:cNvGrpSpPr/>
          <p:nvPr/>
        </p:nvGrpSpPr>
        <p:grpSpPr>
          <a:xfrm>
            <a:off x="963348" y="1732150"/>
            <a:ext cx="5045634" cy="3097452"/>
            <a:chOff x="3813379" y="1963770"/>
            <a:chExt cx="5045634" cy="309745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1BA3B6C-A7EE-A1C6-D29D-B4DC8CB7D74C}"/>
                </a:ext>
              </a:extLst>
            </p:cNvPr>
            <p:cNvGrpSpPr/>
            <p:nvPr/>
          </p:nvGrpSpPr>
          <p:grpSpPr>
            <a:xfrm>
              <a:off x="3813379" y="1963770"/>
              <a:ext cx="3093189" cy="2618744"/>
              <a:chOff x="3956814" y="1868146"/>
              <a:chExt cx="3093189" cy="2618744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E97F48E-12F4-04C4-67E5-C17377CF9426}"/>
                  </a:ext>
                </a:extLst>
              </p:cNvPr>
              <p:cNvSpPr/>
              <p:nvPr/>
            </p:nvSpPr>
            <p:spPr>
              <a:xfrm>
                <a:off x="3956814" y="2530601"/>
                <a:ext cx="601489" cy="60148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668B6C6-7FB6-872F-20F4-48916A60B7D0}"/>
                  </a:ext>
                </a:extLst>
              </p:cNvPr>
              <p:cNvSpPr/>
              <p:nvPr/>
            </p:nvSpPr>
            <p:spPr>
              <a:xfrm>
                <a:off x="6791084" y="1868146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BFDAC59-EB39-0945-2895-563F3F653CB6}"/>
                  </a:ext>
                </a:extLst>
              </p:cNvPr>
              <p:cNvSpPr/>
              <p:nvPr/>
            </p:nvSpPr>
            <p:spPr>
              <a:xfrm>
                <a:off x="5940241" y="3097923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96C4A26-BAB1-CA48-BA51-ECB426B8C898}"/>
                  </a:ext>
                </a:extLst>
              </p:cNvPr>
              <p:cNvSpPr/>
              <p:nvPr/>
            </p:nvSpPr>
            <p:spPr>
              <a:xfrm>
                <a:off x="5617946" y="4227971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1571A24-7420-E32B-74EE-7BC3DFB0DF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8227" y="2046729"/>
                <a:ext cx="2152521" cy="58501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E81B008D-5680-50B8-4F81-521595915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221" y="2885476"/>
                <a:ext cx="1253843" cy="30139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8C21AD8F-15BB-02C6-5C64-075DDFC17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801" y="3122340"/>
                <a:ext cx="1113625" cy="110910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2652628-FD7C-5032-2F77-5E27A46D254F}"/>
                </a:ext>
              </a:extLst>
            </p:cNvPr>
            <p:cNvSpPr/>
            <p:nvPr/>
          </p:nvSpPr>
          <p:spPr>
            <a:xfrm>
              <a:off x="7476514" y="3427022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BFCDE2-1839-6AD1-072B-812F3A5A6ECC}"/>
                </a:ext>
              </a:extLst>
            </p:cNvPr>
            <p:cNvSpPr/>
            <p:nvPr/>
          </p:nvSpPr>
          <p:spPr>
            <a:xfrm>
              <a:off x="7429772" y="4802303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540A71A-032F-F93C-F58F-AED7136B55AB}"/>
                </a:ext>
              </a:extLst>
            </p:cNvPr>
            <p:cNvSpPr/>
            <p:nvPr/>
          </p:nvSpPr>
          <p:spPr>
            <a:xfrm>
              <a:off x="8600094" y="3794747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9C48F0A-534C-5BE4-A0A7-DBBA7E673E8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07580"/>
              <a:ext cx="1312821" cy="2037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C547A93-0B70-AFE8-4521-4924849EEFD4}"/>
                </a:ext>
              </a:extLst>
            </p:cNvPr>
            <p:cNvCxnSpPr>
              <a:cxnSpLocks/>
            </p:cNvCxnSpPr>
            <p:nvPr/>
          </p:nvCxnSpPr>
          <p:spPr>
            <a:xfrm>
              <a:off x="5802588" y="4388631"/>
              <a:ext cx="1570387" cy="461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7BDC9-F300-B67F-08D1-5C15C7762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6473" y="3981767"/>
              <a:ext cx="917204" cy="820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38E893F-9144-1F4B-0745-54C592C9C51D}"/>
                </a:ext>
              </a:extLst>
            </p:cNvPr>
            <p:cNvCxnSpPr>
              <a:cxnSpLocks/>
            </p:cNvCxnSpPr>
            <p:nvPr/>
          </p:nvCxnSpPr>
          <p:spPr>
            <a:xfrm>
              <a:off x="7798561" y="3650838"/>
              <a:ext cx="765116" cy="2369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942863F6-F5F8-A770-7C27-D3C5FEC5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leverage a hybrid centralized-decentralized network available in Mothership-Passenger systems to solve complex orienteering problems?</a:t>
            </a:r>
          </a:p>
        </p:txBody>
      </p: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19281F36-864F-BCC6-0A8E-682BADF6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6F52A9DC-99B1-D05F-E5C7-C31CB3B94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Passenger </a:t>
            </a:r>
            <a:r>
              <a:rPr lang="en-US" sz="2400" b="1" i="1" dirty="0" err="1">
                <a:cs typeface="Times New Roman" panose="02020603050405020304" pitchFamily="18" charset="0"/>
              </a:rPr>
              <a:t>i</a:t>
            </a:r>
            <a:endParaRPr lang="en-US" sz="2400" b="1" i="1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up-to-date local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Respond quickly to local disturbances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Mothership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Use aggregated global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Coordinate system-level actions</a:t>
            </a:r>
            <a:endParaRPr lang="en-US" sz="20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97952" y="1515869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97952" y="4447717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Locally-optimal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72756" y="1515869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72756" y="4447717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Globally-optimal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0EDB5-319D-5273-01AF-970E57E23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450817C0-7AD3-3A72-F420-9C7D81F9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9AEB61-FB09-FFBB-407C-FC603F32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AA9FA2-5949-7138-BC0C-5F0021E7FAE7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Decentralized Planning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498D07-C293-3711-88B0-30EC40670230}"/>
              </a:ext>
            </a:extLst>
          </p:cNvPr>
          <p:cNvGrpSpPr/>
          <p:nvPr/>
        </p:nvGrpSpPr>
        <p:grpSpPr>
          <a:xfrm>
            <a:off x="3836031" y="1858837"/>
            <a:ext cx="6009009" cy="3140325"/>
            <a:chOff x="3860292" y="1618602"/>
            <a:chExt cx="6739665" cy="352216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35891AB-22E9-1E99-5B3B-E7180F57A9D2}"/>
                </a:ext>
              </a:extLst>
            </p:cNvPr>
            <p:cNvGrpSpPr/>
            <p:nvPr/>
          </p:nvGrpSpPr>
          <p:grpSpPr>
            <a:xfrm>
              <a:off x="3860292" y="1618602"/>
              <a:ext cx="6739665" cy="3522168"/>
              <a:chOff x="3860292" y="1618602"/>
              <a:chExt cx="6739665" cy="352216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D8BAAA7-4E50-6A13-5BD3-02EC1DCAE59A}"/>
                  </a:ext>
                </a:extLst>
              </p:cNvPr>
              <p:cNvGrpSpPr/>
              <p:nvPr/>
            </p:nvGrpSpPr>
            <p:grpSpPr>
              <a:xfrm>
                <a:off x="3860292" y="1618602"/>
                <a:ext cx="4471416" cy="3522168"/>
                <a:chOff x="4178808" y="1673466"/>
                <a:chExt cx="4471416" cy="3522168"/>
              </a:xfrm>
            </p:grpSpPr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D8F7DE01-CA32-9282-7490-E55333737B1D}"/>
                    </a:ext>
                  </a:extLst>
                </p:cNvPr>
                <p:cNvSpPr/>
                <p:nvPr/>
              </p:nvSpPr>
              <p:spPr>
                <a:xfrm>
                  <a:off x="4178808" y="1673466"/>
                  <a:ext cx="4471416" cy="2852812"/>
                </a:xfrm>
                <a:prstGeom prst="roundRect">
                  <a:avLst>
                    <a:gd name="adj" fmla="val 11888"/>
                  </a:avLst>
                </a:prstGeom>
                <a:solidFill>
                  <a:srgbClr val="FF635B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tlCol="0" anchor="t" anchorCtr="0"/>
                <a:lstStyle/>
                <a:p>
                  <a:pPr algn="ctr"/>
                  <a:r>
                    <a:rPr lang="en-US" sz="2400" b="1" dirty="0">
                      <a:cs typeface="Times New Roman" panose="02020603050405020304" pitchFamily="18" charset="0"/>
                    </a:rPr>
                    <a:t>Passenger </a:t>
                  </a:r>
                  <a:r>
                    <a:rPr lang="en-US" sz="2400" b="1" i="1" dirty="0" err="1">
                      <a:cs typeface="Times New Roman" panose="02020603050405020304" pitchFamily="18" charset="0"/>
                    </a:rPr>
                    <a:t>i</a:t>
                  </a:r>
                  <a:endParaRPr lang="en-US" sz="2400" b="1" i="1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DF9E587B-4DB1-8C87-2015-39C3ABD75778}"/>
                    </a:ext>
                  </a:extLst>
                </p:cNvPr>
                <p:cNvSpPr/>
                <p:nvPr/>
              </p:nvSpPr>
              <p:spPr>
                <a:xfrm>
                  <a:off x="5197893" y="3646721"/>
                  <a:ext cx="2470842" cy="61019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1" dirty="0">
                      <a:cs typeface="Times New Roman" panose="02020603050405020304" pitchFamily="18" charset="0"/>
                    </a:rPr>
                    <a:t>Plan Valuation &amp; Selection</a:t>
                  </a:r>
                  <a:endParaRPr lang="en-US" sz="2000" i="1" dirty="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C26618D-5F63-8D6F-6DC0-CC7C22F7E329}"/>
                    </a:ext>
                  </a:extLst>
                </p:cNvPr>
                <p:cNvSpPr/>
                <p:nvPr/>
              </p:nvSpPr>
              <p:spPr>
                <a:xfrm>
                  <a:off x="6433313" y="2359183"/>
                  <a:ext cx="1954214" cy="610191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cs typeface="Times New Roman" panose="02020603050405020304" pitchFamily="18" charset="0"/>
                    </a:rPr>
                    <a:t>Decentralized Solver</a:t>
                  </a:r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9D71DEB5-8B5E-943E-CA45-C2DF33CB4616}"/>
                    </a:ext>
                  </a:extLst>
                </p:cNvPr>
                <p:cNvSpPr/>
                <p:nvPr/>
              </p:nvSpPr>
              <p:spPr>
                <a:xfrm>
                  <a:off x="5197893" y="4746318"/>
                  <a:ext cx="2470842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Candidate Plans</a:t>
                  </a:r>
                </a:p>
              </p:txBody>
            </p:sp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41AD9EF3-F60E-4A58-237B-60C16CF3B373}"/>
                    </a:ext>
                  </a:extLst>
                </p:cNvPr>
                <p:cNvCxnSpPr>
                  <a:cxnSpLocks/>
                  <a:stCxn id="26" idx="2"/>
                  <a:endCxn id="24" idx="0"/>
                </p:cNvCxnSpPr>
                <p:nvPr/>
              </p:nvCxnSpPr>
              <p:spPr>
                <a:xfrm rot="5400000">
                  <a:off x="6583194" y="2819495"/>
                  <a:ext cx="677348" cy="977105"/>
                </a:xfrm>
                <a:prstGeom prst="bentConnector3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93BD954B-A1A7-8CB7-C783-941B617F7CE7}"/>
                    </a:ext>
                  </a:extLst>
                </p:cNvPr>
                <p:cNvCxnSpPr>
                  <a:stCxn id="24" idx="2"/>
                  <a:endCxn id="27" idx="0"/>
                </p:cNvCxnSpPr>
                <p:nvPr/>
              </p:nvCxnSpPr>
              <p:spPr>
                <a:xfrm>
                  <a:off x="6433315" y="4256913"/>
                  <a:ext cx="0" cy="489405"/>
                </a:xfrm>
                <a:prstGeom prst="straightConnector1">
                  <a:avLst/>
                </a:prstGeom>
                <a:ln w="28575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0AB7EE9-0645-681E-F977-F1794F68A4EF}"/>
                  </a:ext>
                </a:extLst>
              </p:cNvPr>
              <p:cNvSpPr/>
              <p:nvPr/>
            </p:nvSpPr>
            <p:spPr>
              <a:xfrm>
                <a:off x="8715461" y="2810638"/>
                <a:ext cx="1884496" cy="938784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cs typeface="Times New Roman" panose="02020603050405020304" pitchFamily="18" charset="0"/>
                  </a:rPr>
                  <a:t>Neighboring Robots</a:t>
                </a:r>
              </a:p>
            </p:txBody>
          </p:sp>
        </p:grp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6DE58689-7C9D-C6FA-79D6-0F7EC6C7B9BB}"/>
                </a:ext>
              </a:extLst>
            </p:cNvPr>
            <p:cNvCxnSpPr>
              <a:stCxn id="27" idx="3"/>
              <a:endCxn id="22" idx="2"/>
            </p:cNvCxnSpPr>
            <p:nvPr/>
          </p:nvCxnSpPr>
          <p:spPr>
            <a:xfrm flipV="1">
              <a:off x="7350219" y="3749422"/>
              <a:ext cx="2307490" cy="1166690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4930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AF050A33-822A-884C-BD06-ED47E278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Centralized Planning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4157230" y="2162502"/>
            <a:ext cx="3877539" cy="239508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4164670" y="2162502"/>
            <a:ext cx="3877539" cy="239508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227B5F3-EBB1-B515-715B-ED1942FDC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B380751-F5AB-054C-DDD7-39B3538145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 err="1">
                  <a:cs typeface="Times New Roman" panose="02020603050405020304" pitchFamily="18" charset="0"/>
                </a:rPr>
                <a:t>i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Solver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CF8E1C94-B844-F20A-2FB6-CAF27205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227B5F3-EBB1-B515-715B-ED1942FDC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B380751-F5AB-054C-DDD7-39B3538145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2630</TotalTime>
  <Words>364</Words>
  <Application>Microsoft Office PowerPoint</Application>
  <PresentationFormat>Widescreen</PresentationFormat>
  <Paragraphs>128</Paragraphs>
  <Slides>13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12</cp:revision>
  <dcterms:created xsi:type="dcterms:W3CDTF">2025-05-05T17:12:51Z</dcterms:created>
  <dcterms:modified xsi:type="dcterms:W3CDTF">2025-05-09T20:58:41Z</dcterms:modified>
</cp:coreProperties>
</file>